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2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343" r:id="rId14"/>
    <p:sldId id="268" r:id="rId15"/>
    <p:sldId id="341" r:id="rId16"/>
    <p:sldId id="269" r:id="rId17"/>
    <p:sldId id="270" r:id="rId18"/>
    <p:sldId id="271" r:id="rId19"/>
    <p:sldId id="344" r:id="rId20"/>
    <p:sldId id="272" r:id="rId21"/>
    <p:sldId id="274" r:id="rId22"/>
    <p:sldId id="275" r:id="rId23"/>
    <p:sldId id="345" r:id="rId24"/>
    <p:sldId id="273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770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067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3554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3163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60194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1839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7096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115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219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753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09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515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137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165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074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734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7DABE-09FD-4E58-BD00-42180D553F64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A6F44D-3815-48CE-A1B0-78B93763EC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914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727266" cy="762000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Тема 1. Структура </a:t>
            </a:r>
            <a:r>
              <a:rPr lang="ru-RU" sz="4400" b="1" dirty="0"/>
              <a:t>антидопинговой системы</a:t>
            </a:r>
            <a:br>
              <a:rPr lang="ru-RU" sz="4400" b="1" dirty="0"/>
            </a:b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4741" y="2111132"/>
            <a:ext cx="10892366" cy="4517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1. </a:t>
            </a:r>
            <a:r>
              <a:rPr lang="ru-RU" sz="3200" b="1" dirty="0"/>
              <a:t>Организации антидопинговой системы: история становления и развития</a:t>
            </a:r>
          </a:p>
          <a:p>
            <a:pPr marL="0" indent="0">
              <a:buNone/>
            </a:pPr>
            <a:r>
              <a:rPr lang="ru-RU" sz="3200" b="1" dirty="0" smtClean="0"/>
              <a:t>2. </a:t>
            </a:r>
            <a:r>
              <a:rPr lang="ru-RU" sz="3200" b="1" dirty="0"/>
              <a:t>Всемирное антидопинговое агентство (ВАДА)</a:t>
            </a:r>
          </a:p>
          <a:p>
            <a:pPr marL="0" indent="0">
              <a:buNone/>
            </a:pPr>
            <a:r>
              <a:rPr lang="ru-RU" sz="3200" b="1" dirty="0" smtClean="0"/>
              <a:t>3. </a:t>
            </a:r>
            <a:r>
              <a:rPr lang="ru-RU" sz="3200" b="1" dirty="0"/>
              <a:t>Комитеты и комиссии ВАДА</a:t>
            </a:r>
          </a:p>
          <a:p>
            <a:pPr marL="0" indent="0">
              <a:buNone/>
            </a:pPr>
            <a:r>
              <a:rPr lang="ru-RU" sz="3200" b="1" dirty="0" smtClean="0"/>
              <a:t>4. </a:t>
            </a:r>
            <a:r>
              <a:rPr lang="ru-RU" sz="3200" b="1" dirty="0"/>
              <a:t>Национальное антидопинговое агентство (НАДА</a:t>
            </a:r>
            <a:r>
              <a:rPr lang="ru-RU" sz="3200" b="1" dirty="0" smtClean="0"/>
              <a:t>)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1081125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30201"/>
            <a:ext cx="11628966" cy="5711162"/>
          </a:xfrm>
        </p:spPr>
        <p:txBody>
          <a:bodyPr>
            <a:noAutofit/>
          </a:bodyPr>
          <a:lstStyle/>
          <a:p>
            <a:r>
              <a:rPr lang="ru-RU" sz="2400" dirty="0"/>
              <a:t>Неотъемлемой частью антидопинговой системы являются </a:t>
            </a:r>
            <a:r>
              <a:rPr lang="ru-RU" sz="2400" b="1" u="sng" dirty="0"/>
              <a:t>аккредитованные </a:t>
            </a:r>
            <a:r>
              <a:rPr lang="ru-RU" sz="2400" dirty="0"/>
              <a:t>ВАДА </a:t>
            </a:r>
            <a:r>
              <a:rPr lang="ru-RU" sz="2400" b="1" u="sng" dirty="0"/>
              <a:t>антидопинговые лаборатории. </a:t>
            </a:r>
            <a:endParaRPr lang="ru-RU" sz="2400" b="1" u="sng" dirty="0" smtClean="0"/>
          </a:p>
          <a:p>
            <a:r>
              <a:rPr lang="ru-RU" sz="2400" b="1" u="sng" dirty="0" smtClean="0"/>
              <a:t>Допинг-пробы</a:t>
            </a:r>
            <a:r>
              <a:rPr lang="ru-RU" sz="2400" dirty="0" smtClean="0"/>
              <a:t> </a:t>
            </a:r>
            <a:r>
              <a:rPr lang="ru-RU" sz="2400" dirty="0"/>
              <a:t>могут быть проанализированы только в этих лабораториях.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По </a:t>
            </a:r>
            <a:r>
              <a:rPr lang="ru-RU" sz="2400" dirty="0"/>
              <a:t>состоянию на август 2018 года существует 32 аккредитованные лаборатории, в том </a:t>
            </a:r>
            <a:r>
              <a:rPr lang="ru-RU" sz="2400" dirty="0" smtClean="0"/>
              <a:t>числе: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7 в Северной и Южной </a:t>
            </a:r>
            <a:r>
              <a:rPr lang="ru-RU" sz="2000" dirty="0" smtClean="0"/>
              <a:t>Америках </a:t>
            </a:r>
          </a:p>
          <a:p>
            <a:r>
              <a:rPr lang="ru-RU" sz="2000" dirty="0" smtClean="0"/>
              <a:t>6 </a:t>
            </a:r>
            <a:r>
              <a:rPr lang="ru-RU" sz="2000" dirty="0"/>
              <a:t>в </a:t>
            </a:r>
            <a:r>
              <a:rPr lang="ru-RU" sz="2000" dirty="0" smtClean="0"/>
              <a:t>Азии </a:t>
            </a:r>
          </a:p>
          <a:p>
            <a:r>
              <a:rPr lang="ru-RU" sz="2000" dirty="0" smtClean="0"/>
              <a:t>18 </a:t>
            </a:r>
            <a:r>
              <a:rPr lang="ru-RU" sz="2000" dirty="0"/>
              <a:t>в странах </a:t>
            </a:r>
            <a:r>
              <a:rPr lang="ru-RU" sz="2000" dirty="0" smtClean="0"/>
              <a:t>Европы </a:t>
            </a:r>
          </a:p>
          <a:p>
            <a:r>
              <a:rPr lang="ru-RU" sz="2000" dirty="0" smtClean="0"/>
              <a:t>10 </a:t>
            </a:r>
            <a:r>
              <a:rPr lang="ru-RU" sz="2000" dirty="0"/>
              <a:t>в </a:t>
            </a:r>
            <a:r>
              <a:rPr lang="ru-RU" sz="2000" dirty="0" smtClean="0"/>
              <a:t>Океании </a:t>
            </a:r>
          </a:p>
          <a:p>
            <a:r>
              <a:rPr lang="ru-RU" sz="2000" dirty="0"/>
              <a:t>в</a:t>
            </a:r>
            <a:r>
              <a:rPr lang="ru-RU" sz="2000" dirty="0" smtClean="0"/>
              <a:t> </a:t>
            </a:r>
            <a:r>
              <a:rPr lang="ru-RU" sz="2000" dirty="0"/>
              <a:t>США, Испании и Германии расположено по 2 аккредитованных лаборатории. </a:t>
            </a:r>
            <a:endParaRPr lang="ru-RU" sz="2000" dirty="0" smtClean="0"/>
          </a:p>
          <a:p>
            <a:pPr marL="0" indent="0">
              <a:buNone/>
            </a:pPr>
            <a:r>
              <a:rPr lang="ru-RU" sz="2800" dirty="0" smtClean="0"/>
              <a:t>Лаборатории </a:t>
            </a:r>
            <a:r>
              <a:rPr lang="ru-RU" sz="2800" dirty="0"/>
              <a:t>постоянно подвержены аудиту ВАДА, и если их деятельность не соответствует установленным нормам, то она приостанавливается до устранения несоответствий. В исключительных случаях аккредитацию могут аннулировать. </a:t>
            </a:r>
          </a:p>
        </p:txBody>
      </p:sp>
    </p:spTree>
    <p:extLst>
      <p:ext uri="{BB962C8B-B14F-4D97-AF65-F5344CB8AC3E}">
        <p14:creationId xmlns:p14="http://schemas.microsoft.com/office/powerpoint/2010/main" xmlns="" val="3609013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1828799"/>
            <a:ext cx="10299700" cy="4212563"/>
          </a:xfrm>
        </p:spPr>
        <p:txBody>
          <a:bodyPr>
            <a:normAutofit/>
          </a:bodyPr>
          <a:lstStyle/>
          <a:p>
            <a:r>
              <a:rPr lang="ru-RU" sz="2400" dirty="0"/>
              <a:t>Кроме аккредитованных лабораторий существует 3 лаборатории, которые получили разрешение ВАДА на создание </a:t>
            </a:r>
            <a:r>
              <a:rPr lang="ru-RU" sz="2400" b="1" u="sng" dirty="0"/>
              <a:t>гематологического профиля биологического паспорта спортсмена (далее – БПС). </a:t>
            </a:r>
          </a:p>
        </p:txBody>
      </p:sp>
    </p:spTree>
    <p:extLst>
      <p:ext uri="{BB962C8B-B14F-4D97-AF65-F5344CB8AC3E}">
        <p14:creationId xmlns:p14="http://schemas.microsoft.com/office/powerpoint/2010/main" xmlns="" val="2735151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800" y="266701"/>
            <a:ext cx="10896600" cy="5622262"/>
          </a:xfrm>
        </p:spPr>
        <p:txBody>
          <a:bodyPr>
            <a:noAutofit/>
          </a:bodyPr>
          <a:lstStyle/>
          <a:p>
            <a:r>
              <a:rPr lang="ru-RU" sz="2800" b="1" u="sng" dirty="0"/>
              <a:t>CAS и национальные органы </a:t>
            </a:r>
            <a:r>
              <a:rPr lang="ru-RU" sz="2800" dirty="0"/>
              <a:t>по рассмотрению споров выносят решения относительно применения санкций к спортсменам и персоналу спортсмена, рассматривают апелляции на решение нижестоящих инстанций.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каждой стране должна быть установлена </a:t>
            </a:r>
            <a:r>
              <a:rPr lang="ru-RU" sz="2800" b="1" u="sng" dirty="0"/>
              <a:t>система, обеспечивающая проведение справедливых слушаний</a:t>
            </a:r>
            <a:r>
              <a:rPr lang="ru-RU" sz="2800" dirty="0"/>
              <a:t> и возможность апелляции на решение первой инстанции в более высокую. </a:t>
            </a:r>
            <a:endParaRPr lang="ru-RU" sz="2800" dirty="0" smtClean="0"/>
          </a:p>
          <a:p>
            <a:r>
              <a:rPr lang="ru-RU" sz="2800" dirty="0" smtClean="0"/>
              <a:t>Так </a:t>
            </a:r>
            <a:r>
              <a:rPr lang="ru-RU" sz="2800" dirty="0"/>
              <a:t>в Республике Беларусь решение о том, имело ли место нарушение антидопинговых правил принимает </a:t>
            </a:r>
            <a:r>
              <a:rPr lang="ru-RU" sz="2800" b="1" u="sng" dirty="0"/>
              <a:t>Дисциплинарная антидопинговая комиссия</a:t>
            </a:r>
            <a:r>
              <a:rPr lang="ru-RU" sz="2800" dirty="0"/>
              <a:t>, апелляции рассматривает </a:t>
            </a:r>
            <a:r>
              <a:rPr lang="ru-RU" sz="2800" b="1" u="sng" dirty="0" smtClean="0"/>
              <a:t>Спортивный </a:t>
            </a:r>
            <a:r>
              <a:rPr lang="ru-RU" sz="2800" b="1" u="sng" dirty="0"/>
              <a:t>третейский суд </a:t>
            </a:r>
            <a:r>
              <a:rPr lang="ru-RU" sz="2800" dirty="0"/>
              <a:t>при ОО </a:t>
            </a:r>
            <a:r>
              <a:rPr lang="ru-RU" sz="2800" dirty="0" err="1"/>
              <a:t>ˮБелорусский</a:t>
            </a:r>
            <a:r>
              <a:rPr lang="ru-RU" sz="2800" dirty="0"/>
              <a:t> союз юристов“. </a:t>
            </a:r>
          </a:p>
        </p:txBody>
      </p:sp>
    </p:spTree>
    <p:extLst>
      <p:ext uri="{BB962C8B-B14F-4D97-AF65-F5344CB8AC3E}">
        <p14:creationId xmlns:p14="http://schemas.microsoft.com/office/powerpoint/2010/main" xmlns="" val="2595903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500" y="2404534"/>
            <a:ext cx="8702503" cy="1646302"/>
          </a:xfrm>
        </p:spPr>
        <p:txBody>
          <a:bodyPr/>
          <a:lstStyle/>
          <a:p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2. Всемирное антидопинговое агентство (ВАДА)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190521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" y="190500"/>
            <a:ext cx="9058102" cy="749300"/>
          </a:xfrm>
        </p:spPr>
        <p:txBody>
          <a:bodyPr/>
          <a:lstStyle/>
          <a:p>
            <a:r>
              <a:rPr lang="ru-RU" b="1" dirty="0"/>
              <a:t>Всемирное антидопинговое агентство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00" y="939800"/>
            <a:ext cx="10795000" cy="561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10 </a:t>
            </a:r>
            <a:r>
              <a:rPr lang="ru-RU" sz="2400" b="1" dirty="0"/>
              <a:t>ноября 1999 года. </a:t>
            </a:r>
            <a:endParaRPr lang="ru-RU" sz="2400" b="1" dirty="0" smtClean="0"/>
          </a:p>
          <a:p>
            <a:r>
              <a:rPr lang="ru-RU" sz="2400" b="1" u="sng" dirty="0" smtClean="0"/>
              <a:t>Это </a:t>
            </a:r>
            <a:r>
              <a:rPr lang="ru-RU" sz="2400" b="1" u="sng" dirty="0"/>
              <a:t>независимая организация, созданная в соответствии со швейцарским законодательством. </a:t>
            </a:r>
            <a:endParaRPr lang="ru-RU" sz="2400" b="1" u="sng" dirty="0" smtClean="0"/>
          </a:p>
          <a:p>
            <a:r>
              <a:rPr lang="ru-RU" sz="2400" b="1" u="sng" dirty="0" smtClean="0"/>
              <a:t>Штаб-квартира</a:t>
            </a:r>
            <a:r>
              <a:rPr lang="ru-RU" sz="2400" dirty="0" smtClean="0"/>
              <a:t> </a:t>
            </a:r>
            <a:r>
              <a:rPr lang="ru-RU" sz="2400" dirty="0"/>
              <a:t>ВАДА находится в </a:t>
            </a:r>
            <a:r>
              <a:rPr lang="ru-RU" sz="2400" b="1" u="sng" dirty="0" smtClean="0"/>
              <a:t>Монреале.</a:t>
            </a:r>
          </a:p>
          <a:p>
            <a:r>
              <a:rPr lang="ru-RU" sz="2400" dirty="0" smtClean="0"/>
              <a:t>Функционируют </a:t>
            </a:r>
            <a:r>
              <a:rPr lang="ru-RU" sz="2400" b="1" u="sng" dirty="0"/>
              <a:t>региональные офисы </a:t>
            </a:r>
            <a:r>
              <a:rPr lang="ru-RU" sz="2400" dirty="0"/>
              <a:t>в Европе, Латинской Америке, Азии и </a:t>
            </a:r>
            <a:r>
              <a:rPr lang="ru-RU" sz="2400" dirty="0" smtClean="0"/>
              <a:t>Африке</a:t>
            </a:r>
          </a:p>
          <a:p>
            <a:r>
              <a:rPr lang="ru-RU" sz="2400" b="1" u="sng" dirty="0"/>
              <a:t>Финансирует</a:t>
            </a:r>
            <a:r>
              <a:rPr lang="ru-RU" sz="2400" dirty="0"/>
              <a:t> ВАДА 50% МОК, 50% правительства стран (Европа – 47,5%, Америка – 30%, Азия – 20%, Африка – 0,5%). </a:t>
            </a:r>
            <a:endParaRPr lang="ru-RU" sz="2400" dirty="0" smtClean="0"/>
          </a:p>
          <a:p>
            <a:r>
              <a:rPr lang="ru-RU" sz="2400" b="1" u="sng" dirty="0" smtClean="0"/>
              <a:t>Управление </a:t>
            </a:r>
            <a:r>
              <a:rPr lang="ru-RU" sz="2400" b="1" u="sng" dirty="0"/>
              <a:t>ВАДА </a:t>
            </a:r>
            <a:r>
              <a:rPr lang="ru-RU" sz="2400" dirty="0"/>
              <a:t>осуществляется </a:t>
            </a:r>
            <a:r>
              <a:rPr lang="ru-RU" sz="2400" b="1" u="sng" dirty="0"/>
              <a:t>Советом учредителей (</a:t>
            </a:r>
            <a:r>
              <a:rPr lang="ru-RU" sz="2400" dirty="0"/>
              <a:t>36 членов) и </a:t>
            </a:r>
            <a:r>
              <a:rPr lang="ru-RU" sz="2400" b="1" u="sng" dirty="0"/>
              <a:t>Исполнительным комитетом </a:t>
            </a:r>
            <a:r>
              <a:rPr lang="ru-RU" sz="2400" dirty="0"/>
              <a:t>(12 членов), учитывая баланс представителей олимпийского движения и правительств (50/50). </a:t>
            </a:r>
          </a:p>
        </p:txBody>
      </p:sp>
    </p:spTree>
    <p:extLst>
      <p:ext uri="{BB962C8B-B14F-4D97-AF65-F5344CB8AC3E}">
        <p14:creationId xmlns:p14="http://schemas.microsoft.com/office/powerpoint/2010/main" xmlns="" val="1527262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800" y="203200"/>
            <a:ext cx="9096202" cy="762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История логотипа ВАДА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 descr="logovad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9669" y="177800"/>
            <a:ext cx="5295900" cy="1752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77800" y="1409393"/>
            <a:ext cx="11745119" cy="5448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Квадратная форма логотипа представляет собой традиции и правила, определяющие спорт.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Черный цвет отражает нейтралитет и является традиционным цветом спортивного судейства.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"Знак равенства" выражает равенство и справедливость. Знак изображен в виде человеческого отпечатка, чтобы отразить индивидуальность каждого спортсмена.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Зеленый цвет символизирует здоровье, природу и игровое поле. Строка тегов 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выражает основные ценности ВАДА и выступает в качестве руководящего принципа для всех спортсменов на всех уровнях соревнований.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5059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90501"/>
            <a:ext cx="10934700" cy="58635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u="sng" dirty="0"/>
              <a:t>Сфера ответственности ВАДА: </a:t>
            </a:r>
            <a:endParaRPr lang="ru-RU" sz="2800" b="1" u="sng" dirty="0" smtClean="0"/>
          </a:p>
          <a:p>
            <a:r>
              <a:rPr lang="ru-RU" sz="2800" b="1" dirty="0" smtClean="0"/>
              <a:t>принимать </a:t>
            </a:r>
            <a:r>
              <a:rPr lang="ru-RU" sz="2800" b="1" dirty="0"/>
              <a:t>и исполнять </a:t>
            </a:r>
            <a:r>
              <a:rPr lang="ru-RU" sz="2800" dirty="0"/>
              <a:t>принципы и политику в соответствии с настоящим Всемирным антидопинговым кодексом (далее – </a:t>
            </a:r>
            <a:r>
              <a:rPr lang="ru-RU" sz="2800" dirty="0" smtClean="0"/>
              <a:t>Кодекс); </a:t>
            </a:r>
          </a:p>
          <a:p>
            <a:r>
              <a:rPr lang="ru-RU" sz="2800" b="1" dirty="0" smtClean="0"/>
              <a:t>проводить</a:t>
            </a:r>
            <a:r>
              <a:rPr lang="ru-RU" sz="2800" dirty="0" smtClean="0"/>
              <a:t> </a:t>
            </a:r>
            <a:r>
              <a:rPr lang="ru-RU" sz="2800" dirty="0"/>
              <a:t>мониторинг соответствия настоящему Кодексу подписавшихся сторон; </a:t>
            </a:r>
            <a:endParaRPr lang="ru-RU" sz="2800" dirty="0" smtClean="0"/>
          </a:p>
          <a:p>
            <a:r>
              <a:rPr lang="ru-RU" sz="2800" b="1" dirty="0" smtClean="0"/>
              <a:t>утверждать</a:t>
            </a:r>
            <a:r>
              <a:rPr lang="ru-RU" sz="2800" dirty="0" smtClean="0"/>
              <a:t> </a:t>
            </a:r>
            <a:r>
              <a:rPr lang="ru-RU" sz="2800" dirty="0"/>
              <a:t>международные стандарты, необходимые для имплементации Кодекса; </a:t>
            </a:r>
            <a:endParaRPr lang="ru-RU" sz="2800" dirty="0" smtClean="0"/>
          </a:p>
          <a:p>
            <a:r>
              <a:rPr lang="ru-RU" sz="2800" b="1" dirty="0" smtClean="0"/>
              <a:t>осуществлять</a:t>
            </a:r>
            <a:r>
              <a:rPr lang="ru-RU" sz="2800" dirty="0" smtClean="0"/>
              <a:t> </a:t>
            </a:r>
            <a:r>
              <a:rPr lang="ru-RU" sz="2800" dirty="0"/>
              <a:t>аккредитацию и </a:t>
            </a:r>
            <a:r>
              <a:rPr lang="ru-RU" sz="2800" dirty="0" err="1"/>
              <a:t>реаккредитацию</a:t>
            </a:r>
            <a:r>
              <a:rPr lang="ru-RU" sz="2800" dirty="0"/>
              <a:t> лабораторий для проведения анализа проб или уполномочивать другие лаборатории проводить анализ проб</a:t>
            </a:r>
            <a:r>
              <a:rPr lang="ru-RU" sz="2800" dirty="0" smtClean="0"/>
              <a:t>;</a:t>
            </a:r>
          </a:p>
          <a:p>
            <a:r>
              <a:rPr lang="ru-RU" sz="2800" b="1" dirty="0" smtClean="0"/>
              <a:t>разрабатывать </a:t>
            </a:r>
            <a:r>
              <a:rPr lang="ru-RU" sz="2800" b="1" dirty="0"/>
              <a:t>и издавать </a:t>
            </a:r>
            <a:r>
              <a:rPr lang="ru-RU" sz="2800" dirty="0"/>
              <a:t>руководства и модели лучших практик; </a:t>
            </a:r>
          </a:p>
        </p:txBody>
      </p:sp>
    </p:spTree>
    <p:extLst>
      <p:ext uri="{BB962C8B-B14F-4D97-AF65-F5344CB8AC3E}">
        <p14:creationId xmlns:p14="http://schemas.microsoft.com/office/powerpoint/2010/main" xmlns="" val="3047123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203201"/>
            <a:ext cx="11671300" cy="5838162"/>
          </a:xfrm>
        </p:spPr>
        <p:txBody>
          <a:bodyPr>
            <a:noAutofit/>
          </a:bodyPr>
          <a:lstStyle/>
          <a:p>
            <a:r>
              <a:rPr lang="ru-RU" sz="2800" b="1" dirty="0"/>
              <a:t>поддерживать, осуществлять, уполномочивать, финансировать и координировать</a:t>
            </a:r>
            <a:r>
              <a:rPr lang="ru-RU" sz="2800" dirty="0"/>
              <a:t> научные исследования в области борьбы с допингом, способствовать продвижению антидопинговых образовательных программ. </a:t>
            </a:r>
            <a:endParaRPr lang="ru-RU" sz="2800" dirty="0" smtClean="0"/>
          </a:p>
          <a:p>
            <a:r>
              <a:rPr lang="ru-RU" sz="2800" b="1" dirty="0" smtClean="0"/>
              <a:t>планировать </a:t>
            </a:r>
            <a:r>
              <a:rPr lang="ru-RU" sz="2800" b="1" dirty="0"/>
              <a:t>и проводить </a:t>
            </a:r>
            <a:r>
              <a:rPr lang="ru-RU" sz="2800" dirty="0"/>
              <a:t>эффективную программу независимых наблюдателей и другие виды консультативных программ в связи со спортивным мероприятием;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исключительных случаях и по указанию Генерального директора ВАДА </a:t>
            </a:r>
            <a:r>
              <a:rPr lang="ru-RU" sz="2800" b="1" dirty="0"/>
              <a:t>осуществлять допинг-контроль </a:t>
            </a:r>
            <a:r>
              <a:rPr lang="ru-RU" sz="2800" dirty="0"/>
              <a:t>по собственной инициативе или по запросу других Антидопинговых </a:t>
            </a:r>
            <a:r>
              <a:rPr lang="ru-RU" sz="2800" dirty="0" smtClean="0"/>
              <a:t>организаций</a:t>
            </a:r>
            <a:r>
              <a:rPr lang="ru-RU" sz="2800" dirty="0"/>
              <a:t>;</a:t>
            </a:r>
            <a:endParaRPr lang="ru-RU" sz="2800" dirty="0" smtClean="0"/>
          </a:p>
          <a:p>
            <a:r>
              <a:rPr lang="ru-RU" sz="2800" b="1" dirty="0" smtClean="0"/>
              <a:t>сотрудничать</a:t>
            </a:r>
            <a:r>
              <a:rPr lang="ru-RU" sz="2800" dirty="0" smtClean="0"/>
              <a:t> </a:t>
            </a:r>
            <a:r>
              <a:rPr lang="ru-RU" sz="2800" dirty="0"/>
              <a:t>с соответствующими национальными и международными организациями и агентствами, включая содействие в расследовании и разбирательствах, но не ограничиваясь этим; </a:t>
            </a:r>
          </a:p>
        </p:txBody>
      </p:sp>
    </p:spTree>
    <p:extLst>
      <p:ext uri="{BB962C8B-B14F-4D97-AF65-F5344CB8AC3E}">
        <p14:creationId xmlns:p14="http://schemas.microsoft.com/office/powerpoint/2010/main" xmlns="" val="900160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092199"/>
            <a:ext cx="10566400" cy="4949163"/>
          </a:xfrm>
        </p:spPr>
        <p:txBody>
          <a:bodyPr>
            <a:normAutofit/>
          </a:bodyPr>
          <a:lstStyle/>
          <a:p>
            <a:r>
              <a:rPr lang="ru-RU" sz="2800" b="1" dirty="0"/>
              <a:t>утверждать, согласовывать </a:t>
            </a:r>
            <a:r>
              <a:rPr lang="ru-RU" sz="2800" dirty="0"/>
              <a:t>с международными федерациями, Национальными антидопинговыми организациями и организациями крупных спортивных мероприятий, программы тестирования и анализа проб; </a:t>
            </a:r>
            <a:endParaRPr lang="ru-RU" sz="2800" dirty="0" smtClean="0"/>
          </a:p>
          <a:p>
            <a:r>
              <a:rPr lang="ru-RU" sz="2800" b="1" dirty="0" smtClean="0"/>
              <a:t>инициировать </a:t>
            </a:r>
            <a:r>
              <a:rPr lang="ru-RU" sz="2800" dirty="0"/>
              <a:t>собственные расследования случаев нарушения антидопинговых правил и других действий, которые могут способствовать допингу. </a:t>
            </a:r>
          </a:p>
        </p:txBody>
      </p:sp>
    </p:spTree>
    <p:extLst>
      <p:ext uri="{BB962C8B-B14F-4D97-AF65-F5344CB8AC3E}">
        <p14:creationId xmlns:p14="http://schemas.microsoft.com/office/powerpoint/2010/main" xmlns="" val="1009775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9300" y="2404534"/>
            <a:ext cx="8524703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3. Комитеты и комиссии ВАДА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/>
            </a:r>
            <a:b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15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4500" y="2404534"/>
            <a:ext cx="9359900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1. Организации антидопинговой системы: история становления и развития</a:t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1220246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" y="114300"/>
            <a:ext cx="9083502" cy="635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Комитеты и комиссии ВАДА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900" y="749300"/>
            <a:ext cx="12001500" cy="5292063"/>
          </a:xfrm>
        </p:spPr>
        <p:txBody>
          <a:bodyPr>
            <a:noAutofit/>
          </a:bodyPr>
          <a:lstStyle/>
          <a:p>
            <a:r>
              <a:rPr lang="ru-RU" sz="2400" dirty="0"/>
              <a:t>В деятельности ВАДА важную роль играют постоянно действующие </a:t>
            </a:r>
            <a:r>
              <a:rPr lang="ru-RU" sz="2400" b="1" u="sng" dirty="0"/>
              <a:t>комитеты и иные комиссии</a:t>
            </a:r>
            <a:r>
              <a:rPr lang="ru-RU" sz="2400" dirty="0"/>
              <a:t>, которые призваны повысить эффективность ВАДА.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2005 год. </a:t>
            </a:r>
          </a:p>
          <a:p>
            <a:r>
              <a:rPr lang="ru-RU" sz="2400" dirty="0" smtClean="0"/>
              <a:t>Создан </a:t>
            </a:r>
            <a:r>
              <a:rPr lang="ru-RU" sz="2400" b="1" u="sng" dirty="0"/>
              <a:t>Комитет спортсменов</a:t>
            </a:r>
            <a:r>
              <a:rPr lang="ru-RU" sz="2400" dirty="0"/>
              <a:t>, целью которого является помощь ВАДА в понимании нужд спортсменов. </a:t>
            </a:r>
            <a:endParaRPr lang="ru-RU" sz="2400" dirty="0" smtClean="0"/>
          </a:p>
          <a:p>
            <a:r>
              <a:rPr lang="ru-RU" sz="2400" b="1" u="sng" dirty="0" smtClean="0"/>
              <a:t>Комитет </a:t>
            </a:r>
            <a:r>
              <a:rPr lang="ru-RU" sz="2400" b="1" u="sng" dirty="0"/>
              <a:t>по вопросам образования </a:t>
            </a:r>
            <a:r>
              <a:rPr lang="ru-RU" sz="2400" dirty="0"/>
              <a:t>консультирует ВАДА по вопросам краткосрочных образовательных стратегий и применению различных подходов в долгосрочном периоде. </a:t>
            </a:r>
            <a:endParaRPr lang="ru-RU" sz="2400" dirty="0" smtClean="0"/>
          </a:p>
          <a:p>
            <a:r>
              <a:rPr lang="ru-RU" sz="2400" dirty="0" smtClean="0"/>
              <a:t>Этот </a:t>
            </a:r>
            <a:r>
              <a:rPr lang="ru-RU" sz="2400" dirty="0"/>
              <a:t>комитет принимает участие в выборе проектов социологических исследований для финансирования ВАДА. </a:t>
            </a:r>
            <a:endParaRPr lang="ru-RU" sz="2400" dirty="0" smtClean="0"/>
          </a:p>
          <a:p>
            <a:r>
              <a:rPr lang="ru-RU" sz="2400" b="1" u="sng" dirty="0" smtClean="0"/>
              <a:t>Комиссия </a:t>
            </a:r>
            <a:r>
              <a:rPr lang="ru-RU" sz="2400" b="1" u="sng" dirty="0"/>
              <a:t>по этике </a:t>
            </a:r>
            <a:r>
              <a:rPr lang="ru-RU" sz="2400" dirty="0"/>
              <a:t>дает экспертную оценку об этичности и допустимости отдельных проектов и действий</a:t>
            </a:r>
            <a:r>
              <a:rPr lang="ru-RU" sz="2400" dirty="0" smtClean="0"/>
              <a:t>.</a:t>
            </a:r>
          </a:p>
          <a:p>
            <a:r>
              <a:rPr lang="ru-RU" sz="2400" b="1" u="sng" dirty="0"/>
              <a:t>Комитет по финансам и управлению </a:t>
            </a:r>
            <a:r>
              <a:rPr lang="ru-RU" sz="2400" dirty="0"/>
              <a:t>консультирует руководство ВАДА в соответствующих сферах. </a:t>
            </a:r>
          </a:p>
        </p:txBody>
      </p:sp>
    </p:spTree>
    <p:extLst>
      <p:ext uri="{BB962C8B-B14F-4D97-AF65-F5344CB8AC3E}">
        <p14:creationId xmlns:p14="http://schemas.microsoft.com/office/powerpoint/2010/main" xmlns="" val="2532320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406400"/>
            <a:ext cx="11163300" cy="563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/>
              <a:t>Комитет по вопросам здоровья, медицины и </a:t>
            </a:r>
            <a:r>
              <a:rPr lang="ru-RU" sz="2800" b="1" u="sng" dirty="0" smtClean="0"/>
              <a:t>исследований:</a:t>
            </a:r>
            <a:r>
              <a:rPr lang="ru-RU" sz="2800" b="1" dirty="0" smtClean="0"/>
              <a:t> </a:t>
            </a:r>
          </a:p>
          <a:p>
            <a:r>
              <a:rPr lang="ru-RU" sz="2800" dirty="0" smtClean="0"/>
              <a:t>консультирует </a:t>
            </a:r>
            <a:r>
              <a:rPr lang="ru-RU" sz="2800" dirty="0"/>
              <a:t>ВАДА в соответствующих сферах, </a:t>
            </a:r>
            <a:endParaRPr lang="ru-RU" sz="2800" dirty="0" smtClean="0"/>
          </a:p>
          <a:p>
            <a:r>
              <a:rPr lang="ru-RU" sz="2800" dirty="0" smtClean="0"/>
              <a:t>следит </a:t>
            </a:r>
            <a:r>
              <a:rPr lang="ru-RU" sz="2800" dirty="0"/>
              <a:t>за развитием спортивной науки с целью обеспечения неприменения </a:t>
            </a:r>
            <a:r>
              <a:rPr lang="ru-RU" sz="2800" dirty="0" smtClean="0"/>
              <a:t>допинга </a:t>
            </a:r>
          </a:p>
          <a:p>
            <a:r>
              <a:rPr lang="ru-RU" sz="2800" dirty="0" smtClean="0"/>
              <a:t>осуществляет </a:t>
            </a:r>
            <a:r>
              <a:rPr lang="ru-RU" sz="2800" dirty="0"/>
              <a:t>надзор за деятельностью экспертных групп по списку запрещенных субстанций и методов (далее – Список), международному стандарту по </a:t>
            </a:r>
            <a:r>
              <a:rPr lang="ru-RU" sz="2800" b="1" u="sng" dirty="0"/>
              <a:t>терапевтическому использованию (далее – ТИ), </a:t>
            </a:r>
            <a:r>
              <a:rPr lang="ru-RU" sz="2800" dirty="0"/>
              <a:t>аккредитации лабораторий, генному </a:t>
            </a:r>
            <a:r>
              <a:rPr lang="ru-RU" sz="2800" dirty="0" smtClean="0"/>
              <a:t>допингу </a:t>
            </a:r>
          </a:p>
          <a:p>
            <a:r>
              <a:rPr lang="ru-RU" sz="2800" dirty="0" smtClean="0"/>
              <a:t>участвует </a:t>
            </a:r>
            <a:r>
              <a:rPr lang="ru-RU" sz="2800" dirty="0"/>
              <a:t>в принятии решений о финансировании ВАДА научных проектов. </a:t>
            </a:r>
          </a:p>
        </p:txBody>
      </p:sp>
    </p:spTree>
    <p:extLst>
      <p:ext uri="{BB962C8B-B14F-4D97-AF65-F5344CB8AC3E}">
        <p14:creationId xmlns:p14="http://schemas.microsoft.com/office/powerpoint/2010/main" xmlns="" val="3514787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36599"/>
            <a:ext cx="9736666" cy="5304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2015 </a:t>
            </a:r>
            <a:r>
              <a:rPr lang="ru-RU" sz="2800" b="1" dirty="0" smtClean="0"/>
              <a:t>год.</a:t>
            </a:r>
          </a:p>
          <a:p>
            <a:r>
              <a:rPr lang="ru-RU" sz="2800" b="1" dirty="0" smtClean="0"/>
              <a:t>Комитет </a:t>
            </a:r>
            <a:r>
              <a:rPr lang="ru-RU" sz="2800" b="1" dirty="0"/>
              <a:t>по соответствию требованиям Кодекса </a:t>
            </a:r>
            <a:r>
              <a:rPr lang="ru-RU" sz="2800" dirty="0"/>
              <a:t>– новый комитет, утвержденный </a:t>
            </a:r>
            <a:r>
              <a:rPr lang="ru-RU" sz="2800" dirty="0" smtClean="0"/>
              <a:t> с </a:t>
            </a:r>
            <a:r>
              <a:rPr lang="ru-RU" sz="2800" dirty="0"/>
              <a:t>целью предоставления независимого мнения и рекомендаций ВАДА относительно соответствия требованиям Кодекса и программы проверки соответствия требованиям Кодекса.</a:t>
            </a:r>
          </a:p>
        </p:txBody>
      </p:sp>
    </p:spTree>
    <p:extLst>
      <p:ext uri="{BB962C8B-B14F-4D97-AF65-F5344CB8AC3E}">
        <p14:creationId xmlns:p14="http://schemas.microsoft.com/office/powerpoint/2010/main" xmlns="" val="2371821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7700" y="2404534"/>
            <a:ext cx="9436100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4. Национальное антидопинговое агентство (НАДА)</a:t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1263144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292100"/>
            <a:ext cx="12052300" cy="774700"/>
          </a:xfrm>
        </p:spPr>
        <p:txBody>
          <a:bodyPr/>
          <a:lstStyle/>
          <a:p>
            <a:r>
              <a:rPr lang="ru-RU" b="1" dirty="0"/>
              <a:t>Национальное антидопинговое агентство Беларуси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500" y="1066801"/>
            <a:ext cx="10655300" cy="4974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2005 </a:t>
            </a:r>
            <a:r>
              <a:rPr lang="ru-RU" sz="2800" b="1" dirty="0" smtClean="0"/>
              <a:t>год. </a:t>
            </a:r>
          </a:p>
          <a:p>
            <a:pPr marL="0" indent="0">
              <a:buNone/>
            </a:pPr>
            <a:r>
              <a:rPr lang="ru-RU" sz="2800" b="1" u="sng" dirty="0" smtClean="0"/>
              <a:t>Учреждение ”Национальное антидопинговое агентство“ (далее – НАДА) </a:t>
            </a:r>
          </a:p>
          <a:p>
            <a:r>
              <a:rPr lang="ru-RU" sz="2800" dirty="0" smtClean="0"/>
              <a:t>создано в </a:t>
            </a:r>
            <a:r>
              <a:rPr lang="ru-RU" sz="2800" dirty="0"/>
              <a:t>целях предотвращения допинга в спорте и борьбы с ним, признанная Всемирным антидопинговым агентством национальная антидопинговая организация, реализующая Всемирный антидопинговый кодекс и антидопинговую программу в Республике Беларусь </a:t>
            </a:r>
          </a:p>
        </p:txBody>
      </p:sp>
    </p:spTree>
    <p:extLst>
      <p:ext uri="{BB962C8B-B14F-4D97-AF65-F5344CB8AC3E}">
        <p14:creationId xmlns:p14="http://schemas.microsoft.com/office/powerpoint/2010/main" xmlns="" val="26380563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68300"/>
            <a:ext cx="9121602" cy="749300"/>
          </a:xfrm>
        </p:spPr>
        <p:txBody>
          <a:bodyPr/>
          <a:lstStyle/>
          <a:p>
            <a:r>
              <a:rPr lang="ru-RU" b="1" dirty="0" smtClean="0"/>
              <a:t>Задачи НАДА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117600"/>
            <a:ext cx="11404600" cy="4923763"/>
          </a:xfrm>
        </p:spPr>
        <p:txBody>
          <a:bodyPr>
            <a:noAutofit/>
          </a:bodyPr>
          <a:lstStyle/>
          <a:p>
            <a:r>
              <a:rPr lang="ru-RU" sz="2400" b="1" dirty="0"/>
              <a:t>проведение </a:t>
            </a:r>
            <a:r>
              <a:rPr lang="ru-RU" sz="2400" dirty="0"/>
              <a:t>допинг-контроля (проведение отбора спортсменов для допинг-контроля, осуществление сбора проб, их хранение, транспортировка в антидопинговые лаборатории, обработка результатов тестирования); </a:t>
            </a:r>
            <a:endParaRPr lang="ru-RU" sz="2400" dirty="0" smtClean="0"/>
          </a:p>
          <a:p>
            <a:r>
              <a:rPr lang="ru-RU" sz="2400" b="1" dirty="0" smtClean="0"/>
              <a:t>разработка</a:t>
            </a:r>
            <a:r>
              <a:rPr lang="ru-RU" sz="2400" dirty="0" smtClean="0"/>
              <a:t> </a:t>
            </a:r>
            <a:r>
              <a:rPr lang="ru-RU" sz="2400" dirty="0"/>
              <a:t>и внедрение процедуры управления результатами </a:t>
            </a:r>
            <a:r>
              <a:rPr lang="ru-RU" sz="2400" dirty="0" smtClean="0"/>
              <a:t>допинг-контроля;</a:t>
            </a:r>
          </a:p>
          <a:p>
            <a:r>
              <a:rPr lang="ru-RU" sz="2400" dirty="0" smtClean="0"/>
              <a:t> </a:t>
            </a:r>
            <a:r>
              <a:rPr lang="ru-RU" sz="2400" b="1" dirty="0"/>
              <a:t>предупреждение</a:t>
            </a:r>
            <a:r>
              <a:rPr lang="ru-RU" sz="2400" dirty="0"/>
              <a:t> применения веществ и методов, внесенных в Список Всемирного антидопингового агентства (далее – ВАДА); </a:t>
            </a:r>
            <a:endParaRPr lang="ru-RU" sz="2400" dirty="0" smtClean="0"/>
          </a:p>
          <a:p>
            <a:r>
              <a:rPr lang="ru-RU" sz="2400" b="1" dirty="0" smtClean="0"/>
              <a:t>разработка </a:t>
            </a:r>
            <a:r>
              <a:rPr lang="ru-RU" sz="2400" b="1" dirty="0"/>
              <a:t>и реализация </a:t>
            </a:r>
            <a:r>
              <a:rPr lang="ru-RU" sz="2400" dirty="0"/>
              <a:t>информационных и образовательных программ по профилактике применения веществ и методов, внесенных в Список ВАДА в организациях физической культуры и спорта Республики Беларусь независимо от организационно-правовых форм и форм собственности; </a:t>
            </a:r>
          </a:p>
        </p:txBody>
      </p:sp>
    </p:spTree>
    <p:extLst>
      <p:ext uri="{BB962C8B-B14F-4D97-AF65-F5344CB8AC3E}">
        <p14:creationId xmlns:p14="http://schemas.microsoft.com/office/powerpoint/2010/main" xmlns="" val="114475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700" y="673099"/>
            <a:ext cx="11734800" cy="5368263"/>
          </a:xfrm>
        </p:spPr>
        <p:txBody>
          <a:bodyPr>
            <a:normAutofit/>
          </a:bodyPr>
          <a:lstStyle/>
          <a:p>
            <a:r>
              <a:rPr lang="ru-RU" sz="2400" b="1" dirty="0"/>
              <a:t>координация деятельности </a:t>
            </a:r>
            <a:r>
              <a:rPr lang="ru-RU" sz="2400" dirty="0"/>
              <a:t>организаций физической культуры и спорта в сфере противодействия допингу; </a:t>
            </a:r>
            <a:endParaRPr lang="ru-RU" sz="2400" dirty="0" smtClean="0"/>
          </a:p>
          <a:p>
            <a:r>
              <a:rPr lang="ru-RU" sz="2400" b="1" dirty="0" smtClean="0"/>
              <a:t>повышение </a:t>
            </a:r>
            <a:r>
              <a:rPr lang="ru-RU" sz="2400" b="1" dirty="0"/>
              <a:t>квалификации </a:t>
            </a:r>
            <a:r>
              <a:rPr lang="ru-RU" sz="2400" dirty="0"/>
              <a:t>специалистов, проводящих </a:t>
            </a:r>
            <a:r>
              <a:rPr lang="ru-RU" sz="2400" dirty="0" smtClean="0"/>
              <a:t>допинг-контроль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b="1" dirty="0" smtClean="0"/>
              <a:t>мониторинг </a:t>
            </a:r>
            <a:r>
              <a:rPr lang="ru-RU" sz="2400" dirty="0"/>
              <a:t>эффективности принимаемых в Республике Беларусь мер по пресечению использования в спорте веществ и методов, внесенных в Запрещенный список ВАДА; </a:t>
            </a:r>
            <a:endParaRPr lang="ru-RU" sz="2400" dirty="0" smtClean="0"/>
          </a:p>
          <a:p>
            <a:r>
              <a:rPr lang="ru-RU" sz="2400" b="1" dirty="0" smtClean="0"/>
              <a:t>взаимодействие</a:t>
            </a:r>
            <a:r>
              <a:rPr lang="ru-RU" sz="2400" dirty="0" smtClean="0"/>
              <a:t> </a:t>
            </a:r>
            <a:r>
              <a:rPr lang="ru-RU" sz="2400" dirty="0"/>
              <a:t>с ВАДА, </a:t>
            </a:r>
            <a:r>
              <a:rPr lang="ru-RU" sz="2400" dirty="0" smtClean="0"/>
              <a:t>НАДО других </a:t>
            </a:r>
            <a:r>
              <a:rPr lang="ru-RU" sz="2400" dirty="0"/>
              <a:t>стран, </a:t>
            </a:r>
            <a:r>
              <a:rPr lang="ru-RU" sz="2400" dirty="0" smtClean="0"/>
              <a:t>МОК, МФ </a:t>
            </a:r>
            <a:r>
              <a:rPr lang="ru-RU" sz="2400" dirty="0"/>
              <a:t>по видам спорта, иными международными организациями в области предотвращения допинга в спорте и борьбы с ним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 </a:t>
            </a:r>
            <a:r>
              <a:rPr lang="ru-RU" sz="2400" b="1" dirty="0"/>
              <a:t>сотрудничество</a:t>
            </a:r>
            <a:r>
              <a:rPr lang="ru-RU" sz="2400" dirty="0"/>
              <a:t> с международными и национальными антидопинговыми организациями других стран в тестировании спортсменов, проведении научных исследований и разработки информационных и образовательных программ в области борьбы с допингом в спорте. </a:t>
            </a:r>
          </a:p>
        </p:txBody>
      </p:sp>
    </p:spTree>
    <p:extLst>
      <p:ext uri="{BB962C8B-B14F-4D97-AF65-F5344CB8AC3E}">
        <p14:creationId xmlns:p14="http://schemas.microsoft.com/office/powerpoint/2010/main" xmlns="" val="39953130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00" y="152401"/>
            <a:ext cx="11442700" cy="5888962"/>
          </a:xfrm>
        </p:spPr>
        <p:txBody>
          <a:bodyPr>
            <a:normAutofit/>
          </a:bodyPr>
          <a:lstStyle/>
          <a:p>
            <a:r>
              <a:rPr lang="ru-RU" sz="2400" dirty="0"/>
              <a:t>При НАДА сформирована </a:t>
            </a:r>
            <a:r>
              <a:rPr lang="ru-RU" sz="2400" b="1" u="sng" dirty="0"/>
              <a:t>независимая Дисциплинарная антидопинговая комиссия</a:t>
            </a:r>
            <a:r>
              <a:rPr lang="ru-RU" sz="2400" dirty="0"/>
              <a:t>, которая выносит решения по фактам возможного нарушения антидопинговых правил. 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соответствии с Международным стандартом при НАДА создана </a:t>
            </a:r>
            <a:r>
              <a:rPr lang="ru-RU" sz="2400" b="1" u="sng" dirty="0"/>
              <a:t>Комиссия по терапевтическому использованию запрещенных субстанций.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ее состав входят специалисты различных областей медицины.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соответствии с направлениями деятельности в НАДА функционируют </a:t>
            </a:r>
            <a:r>
              <a:rPr lang="ru-RU" sz="2400" b="1" u="sng" dirty="0"/>
              <a:t>3 отдела: </a:t>
            </a:r>
            <a:endParaRPr lang="ru-RU" sz="2400" b="1" u="sng" dirty="0" smtClean="0"/>
          </a:p>
          <a:p>
            <a:r>
              <a:rPr lang="ru-RU" sz="2400" dirty="0" smtClean="0"/>
              <a:t>отдел </a:t>
            </a:r>
            <a:r>
              <a:rPr lang="ru-RU" sz="2400" dirty="0"/>
              <a:t>тестирования и оперативного </a:t>
            </a:r>
            <a:r>
              <a:rPr lang="ru-RU" sz="2400" dirty="0" smtClean="0"/>
              <a:t>анализа </a:t>
            </a:r>
          </a:p>
          <a:p>
            <a:r>
              <a:rPr lang="ru-RU" sz="2400" dirty="0" smtClean="0"/>
              <a:t>отдел </a:t>
            </a:r>
            <a:r>
              <a:rPr lang="ru-RU" sz="2400" dirty="0"/>
              <a:t>профилактики, образования и международного </a:t>
            </a:r>
            <a:r>
              <a:rPr lang="ru-RU" sz="2400" dirty="0" smtClean="0"/>
              <a:t>сотрудничества </a:t>
            </a:r>
          </a:p>
          <a:p>
            <a:r>
              <a:rPr lang="ru-RU" sz="2400" dirty="0" smtClean="0"/>
              <a:t>отдел </a:t>
            </a:r>
            <a:r>
              <a:rPr lang="ru-RU" sz="2400" dirty="0"/>
              <a:t>расследования и управления результатом. </a:t>
            </a:r>
          </a:p>
        </p:txBody>
      </p:sp>
    </p:spTree>
    <p:extLst>
      <p:ext uri="{BB962C8B-B14F-4D97-AF65-F5344CB8AC3E}">
        <p14:creationId xmlns:p14="http://schemas.microsoft.com/office/powerpoint/2010/main" xmlns="" val="8652743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000" y="127000"/>
            <a:ext cx="11772900" cy="1016000"/>
          </a:xfrm>
        </p:spPr>
        <p:txBody>
          <a:bodyPr>
            <a:normAutofit/>
          </a:bodyPr>
          <a:lstStyle/>
          <a:p>
            <a:r>
              <a:rPr lang="ru-RU" sz="2800" b="1" dirty="0"/>
              <a:t>Отдел профилактики, образования и международного сотрудничества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000" y="1143001"/>
            <a:ext cx="11252200" cy="4898362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Осуществляет </a:t>
            </a:r>
            <a:r>
              <a:rPr lang="ru-RU" sz="2800" dirty="0"/>
              <a:t>организацию </a:t>
            </a:r>
            <a:r>
              <a:rPr lang="ru-RU" sz="2800" b="1" u="sng" dirty="0"/>
              <a:t>непрерывного просвещения </a:t>
            </a:r>
            <a:r>
              <a:rPr lang="ru-RU" sz="2800" dirty="0"/>
              <a:t>спортсменов, спортивных организаций и обмен информацией среди общественности по проблемам предотвращения использования допинга. </a:t>
            </a:r>
            <a:endParaRPr lang="ru-RU" sz="2800" dirty="0" smtClean="0"/>
          </a:p>
          <a:p>
            <a:r>
              <a:rPr lang="ru-RU" sz="2800" dirty="0" smtClean="0"/>
              <a:t>Ведется </a:t>
            </a:r>
            <a:r>
              <a:rPr lang="ru-RU" sz="2800" b="1" u="sng" dirty="0"/>
              <a:t>разработка и реализация информационно-образовательных программ и мероприятий </a:t>
            </a:r>
            <a:r>
              <a:rPr lang="ru-RU" sz="2800" dirty="0"/>
              <a:t>по вопросам пропаганды соблюдения антидопингового законодательства с привлечением СМИ, использованием видеоматериалов и комментариев специалистов медицины, психологии, спорта. </a:t>
            </a:r>
            <a:endParaRPr lang="ru-RU" sz="2800" dirty="0" smtClean="0"/>
          </a:p>
          <a:p>
            <a:r>
              <a:rPr lang="ru-RU" sz="2800" dirty="0" smtClean="0"/>
              <a:t>Сотрудниками </a:t>
            </a:r>
            <a:r>
              <a:rPr lang="ru-RU" sz="2800" dirty="0"/>
              <a:t>отдела </a:t>
            </a:r>
            <a:r>
              <a:rPr lang="ru-RU" sz="2800" b="1" u="sng" dirty="0"/>
              <a:t>разрабатываются образовательные программы </a:t>
            </a:r>
            <a:r>
              <a:rPr lang="ru-RU" sz="2800" dirty="0"/>
              <a:t>для спортсменов и тренеров. </a:t>
            </a:r>
          </a:p>
        </p:txBody>
      </p:sp>
    </p:spTree>
    <p:extLst>
      <p:ext uri="{BB962C8B-B14F-4D97-AF65-F5344CB8AC3E}">
        <p14:creationId xmlns:p14="http://schemas.microsoft.com/office/powerpoint/2010/main" xmlns="" val="2533696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11328400" cy="6731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Отдел </a:t>
            </a:r>
            <a:r>
              <a:rPr lang="ru-RU" sz="2800" b="1" dirty="0"/>
              <a:t>тестирования и оперативного анализа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825500"/>
            <a:ext cx="11823700" cy="5867399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Обеспечивает </a:t>
            </a:r>
            <a:r>
              <a:rPr lang="ru-RU" sz="2400" dirty="0"/>
              <a:t>эффективное </a:t>
            </a:r>
            <a:r>
              <a:rPr lang="ru-RU" sz="2400" b="1" u="sng" dirty="0"/>
              <a:t>планирование и проведение допинг-контроля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С </a:t>
            </a:r>
            <a:r>
              <a:rPr lang="ru-RU" sz="2400" dirty="0"/>
              <a:t>каждым годом количество проведенных тестирований увеличивается, охватывается все больше видов спорта. </a:t>
            </a:r>
            <a:endParaRPr lang="ru-RU" sz="2400" dirty="0" smtClean="0"/>
          </a:p>
          <a:p>
            <a:r>
              <a:rPr lang="ru-RU" sz="2400" dirty="0" smtClean="0"/>
              <a:t>Подвергаются </a:t>
            </a:r>
            <a:r>
              <a:rPr lang="ru-RU" sz="2400" dirty="0"/>
              <a:t>допинг-контролю </a:t>
            </a:r>
            <a:r>
              <a:rPr lang="ru-RU" sz="2400" b="1" u="sng" dirty="0"/>
              <a:t>не только Олимпийские виды спорта</a:t>
            </a:r>
            <a:r>
              <a:rPr lang="ru-RU" sz="2400" dirty="0"/>
              <a:t>, но и те, которые </a:t>
            </a:r>
            <a:r>
              <a:rPr lang="ru-RU" sz="2400" b="1" u="sng" dirty="0"/>
              <a:t>не входят в программу Олимпийских игр. </a:t>
            </a:r>
            <a:endParaRPr lang="ru-RU" sz="2400" b="1" u="sng" dirty="0" smtClean="0"/>
          </a:p>
          <a:p>
            <a:r>
              <a:rPr lang="ru-RU" sz="2400" dirty="0" smtClean="0"/>
              <a:t>Проводятся </a:t>
            </a:r>
            <a:r>
              <a:rPr lang="ru-RU" sz="2400" dirty="0"/>
              <a:t>тестирования </a:t>
            </a:r>
            <a:r>
              <a:rPr lang="ru-RU" sz="2400" b="1" u="sng" dirty="0"/>
              <a:t>в организациях физической культуры и спорта</a:t>
            </a:r>
            <a:r>
              <a:rPr lang="ru-RU" sz="2400" dirty="0"/>
              <a:t>, </a:t>
            </a:r>
            <a:r>
              <a:rPr lang="ru-RU" sz="2400" b="1" u="sng" dirty="0"/>
              <a:t>национальных и сборных командах </a:t>
            </a:r>
            <a:r>
              <a:rPr lang="ru-RU" sz="2400" dirty="0"/>
              <a:t>по видам спорта Республики Беларусь. </a:t>
            </a:r>
            <a:endParaRPr lang="ru-RU" sz="2400" dirty="0" smtClean="0"/>
          </a:p>
          <a:p>
            <a:r>
              <a:rPr lang="ru-RU" sz="2400" dirty="0" smtClean="0"/>
              <a:t>Согласно </a:t>
            </a:r>
            <a:r>
              <a:rPr lang="ru-RU" sz="2400" dirty="0"/>
              <a:t>требованиям ВАДА, </a:t>
            </a:r>
            <a:r>
              <a:rPr lang="ru-RU" sz="2400" b="1" u="sng" dirty="0"/>
              <a:t>соотношение </a:t>
            </a:r>
            <a:r>
              <a:rPr lang="ru-RU" sz="2400" b="1" u="sng" dirty="0" err="1"/>
              <a:t>внесоревновательных</a:t>
            </a:r>
            <a:r>
              <a:rPr lang="ru-RU" sz="2400" b="1" u="sng" dirty="0"/>
              <a:t> допинг-проб превалирует над соревновательными. </a:t>
            </a:r>
            <a:endParaRPr lang="ru-RU" sz="2400" b="1" u="sng" dirty="0" smtClean="0"/>
          </a:p>
          <a:p>
            <a:endParaRPr lang="ru-RU" sz="2400" b="1" dirty="0" smtClean="0"/>
          </a:p>
          <a:p>
            <a:pPr marL="0" indent="0">
              <a:buNone/>
            </a:pPr>
            <a:r>
              <a:rPr lang="ru-RU" sz="3200" b="1" dirty="0" smtClean="0"/>
              <a:t>Более </a:t>
            </a:r>
            <a:r>
              <a:rPr lang="ru-RU" sz="3200" b="1" dirty="0"/>
              <a:t>трети всех проб приходится на членов национальных </a:t>
            </a:r>
            <a:r>
              <a:rPr lang="ru-RU" sz="3200" b="1" dirty="0" smtClean="0"/>
              <a:t>команд!!!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125985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228601"/>
            <a:ext cx="12001500" cy="58127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Основными </a:t>
            </a:r>
            <a:r>
              <a:rPr lang="ru-RU" sz="2400" dirty="0"/>
              <a:t>сторонами в сфере </a:t>
            </a:r>
            <a:r>
              <a:rPr lang="ru-RU" sz="2400" b="1" u="sng" dirty="0"/>
              <a:t>борьбы</a:t>
            </a:r>
            <a:r>
              <a:rPr lang="ru-RU" sz="2400" dirty="0"/>
              <a:t> с допингом </a:t>
            </a:r>
            <a:r>
              <a:rPr lang="ru-RU" sz="2400" dirty="0" smtClean="0"/>
              <a:t>являются: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Всемирное антидопинговое агентство (далее – </a:t>
            </a:r>
            <a:r>
              <a:rPr lang="ru-RU" sz="2400" b="1" u="sng" dirty="0"/>
              <a:t>ВАДА</a:t>
            </a:r>
            <a:r>
              <a:rPr lang="ru-RU" sz="2400" dirty="0" smtClean="0"/>
              <a:t>) </a:t>
            </a:r>
          </a:p>
          <a:p>
            <a:r>
              <a:rPr lang="ru-RU" sz="2400" dirty="0" smtClean="0"/>
              <a:t>правительства </a:t>
            </a:r>
          </a:p>
          <a:p>
            <a:r>
              <a:rPr lang="ru-RU" sz="2400" dirty="0" smtClean="0"/>
              <a:t>Международный </a:t>
            </a:r>
            <a:r>
              <a:rPr lang="ru-RU" sz="2400" dirty="0"/>
              <a:t>олимпийский комитет (далее – </a:t>
            </a:r>
            <a:r>
              <a:rPr lang="ru-RU" sz="2400" b="1" u="sng" dirty="0"/>
              <a:t>МОК</a:t>
            </a:r>
            <a:r>
              <a:rPr lang="ru-RU" sz="2400" dirty="0" smtClean="0"/>
              <a:t>) </a:t>
            </a:r>
          </a:p>
          <a:p>
            <a:r>
              <a:rPr lang="ru-RU" sz="2400" dirty="0" smtClean="0"/>
              <a:t>Международный </a:t>
            </a:r>
            <a:r>
              <a:rPr lang="ru-RU" sz="2400" dirty="0"/>
              <a:t>параолимпийский комитет (далее – </a:t>
            </a:r>
            <a:r>
              <a:rPr lang="ru-RU" sz="2400" b="1" u="sng" dirty="0"/>
              <a:t>МПК</a:t>
            </a:r>
            <a:r>
              <a:rPr lang="ru-RU" sz="2400" dirty="0" smtClean="0"/>
              <a:t>) </a:t>
            </a:r>
          </a:p>
          <a:p>
            <a:r>
              <a:rPr lang="ru-RU" sz="2400" dirty="0" smtClean="0"/>
              <a:t>международные </a:t>
            </a:r>
            <a:r>
              <a:rPr lang="ru-RU" sz="2400" dirty="0"/>
              <a:t>федерации (далее – </a:t>
            </a:r>
            <a:r>
              <a:rPr lang="ru-RU" sz="2400" b="1" u="sng" dirty="0"/>
              <a:t>МФ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национальные федерации (далее – </a:t>
            </a:r>
            <a:r>
              <a:rPr lang="ru-RU" sz="2400" b="1" u="sng" dirty="0"/>
              <a:t>НФ</a:t>
            </a:r>
            <a:r>
              <a:rPr lang="ru-RU" sz="2400" dirty="0" smtClean="0"/>
              <a:t>) </a:t>
            </a:r>
          </a:p>
          <a:p>
            <a:r>
              <a:rPr lang="ru-RU" sz="2400" dirty="0" smtClean="0"/>
              <a:t>национальные </a:t>
            </a:r>
            <a:r>
              <a:rPr lang="ru-RU" sz="2400" dirty="0"/>
              <a:t>антидопинговые организации (далее – </a:t>
            </a:r>
            <a:r>
              <a:rPr lang="ru-RU" sz="2400" b="1" u="sng" dirty="0"/>
              <a:t>НАДО</a:t>
            </a:r>
            <a:r>
              <a:rPr lang="ru-RU" sz="2400" dirty="0"/>
              <a:t>), </a:t>
            </a:r>
            <a:endParaRPr lang="ru-RU" sz="2400" dirty="0" smtClean="0"/>
          </a:p>
          <a:p>
            <a:r>
              <a:rPr lang="ru-RU" sz="2400" dirty="0" smtClean="0"/>
              <a:t>аккредитованные лаборатории </a:t>
            </a:r>
          </a:p>
          <a:p>
            <a:r>
              <a:rPr lang="ru-RU" sz="2400" dirty="0" smtClean="0"/>
              <a:t>органы </a:t>
            </a:r>
            <a:r>
              <a:rPr lang="ru-RU" sz="2400" dirty="0"/>
              <a:t>по рассмотрению спортивных </a:t>
            </a:r>
            <a:r>
              <a:rPr lang="ru-RU" sz="2400" dirty="0" smtClean="0"/>
              <a:t>споров </a:t>
            </a:r>
          </a:p>
          <a:p>
            <a:r>
              <a:rPr lang="ru-RU" sz="2400" dirty="0" smtClean="0"/>
              <a:t>Спортивный </a:t>
            </a:r>
            <a:r>
              <a:rPr lang="ru-RU" sz="2400" dirty="0"/>
              <a:t>арбитражный суд в Лозанне (далее - </a:t>
            </a:r>
            <a:r>
              <a:rPr lang="ru-RU" sz="2400" b="1" u="sng" dirty="0"/>
              <a:t>CAS</a:t>
            </a:r>
            <a:r>
              <a:rPr lang="ru-RU" sz="2400" dirty="0" smtClean="0"/>
              <a:t>) </a:t>
            </a:r>
          </a:p>
          <a:p>
            <a:pPr marL="0" indent="0">
              <a:buNone/>
            </a:pPr>
            <a:r>
              <a:rPr lang="ru-RU" dirty="0" smtClean="0"/>
              <a:t>Каждый </a:t>
            </a:r>
            <a:r>
              <a:rPr lang="ru-RU" dirty="0"/>
              <a:t>элемент структуры имеет свое предназначение и функции, сложившиеся в результате совместной работы заинтересованных сторон</a:t>
            </a:r>
          </a:p>
        </p:txBody>
      </p:sp>
    </p:spTree>
    <p:extLst>
      <p:ext uri="{BB962C8B-B14F-4D97-AF65-F5344CB8AC3E}">
        <p14:creationId xmlns:p14="http://schemas.microsoft.com/office/powerpoint/2010/main" xmlns="" val="826177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0" y="1092201"/>
            <a:ext cx="10337800" cy="4949162"/>
          </a:xfrm>
        </p:spPr>
        <p:txBody>
          <a:bodyPr>
            <a:normAutofit/>
          </a:bodyPr>
          <a:lstStyle/>
          <a:p>
            <a:r>
              <a:rPr lang="ru-RU" sz="3600" b="1" dirty="0"/>
              <a:t>Международные федерации по видам спорта доверяют агентству проведение допинг-контроля на крупных международных соревнованиях, проводимых в нашей </a:t>
            </a:r>
            <a:r>
              <a:rPr lang="ru-RU" sz="3600" b="1" dirty="0" smtClean="0"/>
              <a:t>стране!!!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31042608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0" y="215900"/>
            <a:ext cx="11988800" cy="6096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Отдел </a:t>
            </a:r>
            <a:r>
              <a:rPr lang="ru-RU" sz="2800" b="1" dirty="0"/>
              <a:t>расследования и управления результатом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939801"/>
            <a:ext cx="10591800" cy="5101562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Расследование </a:t>
            </a:r>
            <a:r>
              <a:rPr lang="ru-RU" sz="2800" dirty="0"/>
              <a:t>случаев возможных нарушений антидопинговых правил и правил доступности для </a:t>
            </a:r>
            <a:r>
              <a:rPr lang="ru-RU" sz="2800" dirty="0" smtClean="0"/>
              <a:t>вне соревновательного </a:t>
            </a:r>
            <a:r>
              <a:rPr lang="ru-RU" sz="2800" dirty="0"/>
              <a:t>тестирования. </a:t>
            </a:r>
            <a:endParaRPr lang="ru-RU" sz="2800" dirty="0" smtClean="0"/>
          </a:p>
          <a:p>
            <a:r>
              <a:rPr lang="ru-RU" sz="2800" b="1" u="sng" dirty="0" smtClean="0"/>
              <a:t>В </a:t>
            </a:r>
            <a:r>
              <a:rPr lang="ru-RU" sz="2800" b="1" u="sng" dirty="0"/>
              <a:t>рамках расследований</a:t>
            </a:r>
            <a:r>
              <a:rPr lang="ru-RU" sz="2800" dirty="0"/>
              <a:t>, которые проводят специалисты отдела, </a:t>
            </a:r>
            <a:r>
              <a:rPr lang="ru-RU" sz="2800" b="1" u="sng" dirty="0"/>
              <a:t>производится</a:t>
            </a:r>
            <a:r>
              <a:rPr lang="ru-RU" sz="2800" dirty="0"/>
              <a:t> сбор, оценка, обработка, использование специальных данных, относящихся к борьбе с допингом, из всех доступных источников с целью выявления и преследования нарушений антидопинговых правил, в том числе не связанных с использованием запрещённых в спорте субстанций и </a:t>
            </a:r>
            <a:r>
              <a:rPr lang="ru-RU" sz="2800" dirty="0" smtClean="0"/>
              <a:t>методов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42888126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100" y="520699"/>
            <a:ext cx="11455400" cy="5520663"/>
          </a:xfrm>
        </p:spPr>
        <p:txBody>
          <a:bodyPr>
            <a:normAutofit/>
          </a:bodyPr>
          <a:lstStyle/>
          <a:p>
            <a:r>
              <a:rPr lang="ru-RU" sz="2800" dirty="0"/>
              <a:t>При выполнении расследований обеспечивается </a:t>
            </a:r>
            <a:r>
              <a:rPr lang="ru-RU" sz="2800" b="1" u="sng" dirty="0"/>
              <a:t>безопасность и конфиденциальность данных.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smtClean="0"/>
              <a:t>Отдел </a:t>
            </a:r>
            <a:r>
              <a:rPr lang="ru-RU" sz="2800" dirty="0"/>
              <a:t>в своей деятельности (в соответствии с законодательством) производит обмен специальными данными с </a:t>
            </a:r>
            <a:r>
              <a:rPr lang="ru-RU" sz="2800" b="1" u="sng" dirty="0"/>
              <a:t>правоохранительными и другими государственными органами. </a:t>
            </a:r>
            <a:endParaRPr lang="ru-RU" sz="2800" b="1" u="sng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обязанности отдела входит организация работы </a:t>
            </a:r>
            <a:r>
              <a:rPr lang="ru-RU" sz="2800" b="1" u="sng" dirty="0"/>
              <a:t>Дисциплинарной антидопинговой комиссии</a:t>
            </a:r>
            <a:r>
              <a:rPr lang="ru-RU" sz="2800" b="1" u="sng" dirty="0" smtClean="0"/>
              <a:t>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В процессе обработки результатов, отдел следит за </a:t>
            </a:r>
            <a:r>
              <a:rPr lang="ru-RU" sz="2800" b="1" u="sng" dirty="0"/>
              <a:t>соблюдением прав </a:t>
            </a:r>
            <a:r>
              <a:rPr lang="ru-RU" sz="2800" dirty="0"/>
              <a:t>спортсменов и иных лиц, обвиняемых в возможном нарушении антидопинговых правил. </a:t>
            </a:r>
          </a:p>
        </p:txBody>
      </p:sp>
    </p:spTree>
    <p:extLst>
      <p:ext uri="{BB962C8B-B14F-4D97-AF65-F5344CB8AC3E}">
        <p14:creationId xmlns:p14="http://schemas.microsoft.com/office/powerpoint/2010/main" xmlns="" val="21212126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279401"/>
            <a:ext cx="10795000" cy="5761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Отдел </a:t>
            </a:r>
            <a:r>
              <a:rPr lang="ru-RU" sz="2800" b="1" u="sng" dirty="0"/>
              <a:t>развивает взаимодействие </a:t>
            </a:r>
            <a:r>
              <a:rPr lang="ru-RU" sz="2800" dirty="0"/>
              <a:t>с правоохранительными и соответствующими регулирующими </a:t>
            </a:r>
            <a:r>
              <a:rPr lang="ru-RU" sz="2800" dirty="0" smtClean="0"/>
              <a:t>органами: </a:t>
            </a:r>
          </a:p>
          <a:p>
            <a:r>
              <a:rPr lang="ru-RU" sz="2800" dirty="0" smtClean="0"/>
              <a:t>Государственный </a:t>
            </a:r>
            <a:r>
              <a:rPr lang="ru-RU" sz="2800" dirty="0"/>
              <a:t>таможенный </a:t>
            </a:r>
            <a:r>
              <a:rPr lang="ru-RU" sz="2800" dirty="0" smtClean="0"/>
              <a:t>комитет </a:t>
            </a:r>
          </a:p>
          <a:p>
            <a:r>
              <a:rPr lang="ru-RU" sz="2800" dirty="0" smtClean="0"/>
              <a:t>Министерство здравоохранения </a:t>
            </a:r>
          </a:p>
          <a:p>
            <a:r>
              <a:rPr lang="ru-RU" sz="2800" dirty="0" smtClean="0"/>
              <a:t>Министерство </a:t>
            </a:r>
            <a:r>
              <a:rPr lang="ru-RU" sz="2800" dirty="0"/>
              <a:t>внутренних </a:t>
            </a:r>
            <a:r>
              <a:rPr lang="ru-RU" sz="2800" dirty="0" smtClean="0"/>
              <a:t>дел</a:t>
            </a:r>
          </a:p>
          <a:p>
            <a:r>
              <a:rPr lang="ru-RU" sz="2800" dirty="0" smtClean="0"/>
              <a:t>Международные федерации </a:t>
            </a:r>
          </a:p>
          <a:p>
            <a:r>
              <a:rPr lang="ru-RU" sz="2800" dirty="0" smtClean="0"/>
              <a:t>спортивные </a:t>
            </a:r>
            <a:r>
              <a:rPr lang="ru-RU" sz="2800" dirty="0"/>
              <a:t>организации и др</a:t>
            </a:r>
            <a:r>
              <a:rPr lang="ru-RU" sz="2800" dirty="0" smtClean="0"/>
              <a:t>. </a:t>
            </a:r>
          </a:p>
          <a:p>
            <a:pPr marL="0" indent="0">
              <a:buNone/>
            </a:pPr>
            <a:r>
              <a:rPr lang="ru-RU" sz="2800" dirty="0" smtClean="0"/>
              <a:t>в </a:t>
            </a:r>
            <a:r>
              <a:rPr lang="ru-RU" sz="2800" dirty="0"/>
              <a:t>рамках проведения расследований случаев возможных нарушений антидопинговых правил </a:t>
            </a:r>
            <a:r>
              <a:rPr lang="ru-RU" sz="2800" b="1" u="sng" dirty="0"/>
              <a:t>как внутри страны, так и на международном уровне. </a:t>
            </a:r>
          </a:p>
        </p:txBody>
      </p:sp>
    </p:spTree>
    <p:extLst>
      <p:ext uri="{BB962C8B-B14F-4D97-AF65-F5344CB8AC3E}">
        <p14:creationId xmlns:p14="http://schemas.microsoft.com/office/powerpoint/2010/main" xmlns="" val="3332403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152401"/>
            <a:ext cx="11823700" cy="5888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/>
              <a:t>1963 </a:t>
            </a:r>
            <a:r>
              <a:rPr lang="ru-RU" sz="2400" b="1" dirty="0" smtClean="0"/>
              <a:t>год. </a:t>
            </a:r>
          </a:p>
          <a:p>
            <a:r>
              <a:rPr lang="ru-RU" sz="2400" dirty="0" smtClean="0"/>
              <a:t>Первой </a:t>
            </a:r>
            <a:r>
              <a:rPr lang="ru-RU" sz="2400" dirty="0"/>
              <a:t>страной, принявшей в </a:t>
            </a:r>
            <a:r>
              <a:rPr lang="ru-RU" sz="2400" b="1" u="sng" dirty="0" smtClean="0"/>
              <a:t>антидопинговое </a:t>
            </a:r>
            <a:r>
              <a:rPr lang="ru-RU" sz="2400" b="1" u="sng" dirty="0"/>
              <a:t>законодательство</a:t>
            </a:r>
            <a:r>
              <a:rPr lang="ru-RU" sz="2400" dirty="0"/>
              <a:t>, была Франция. </a:t>
            </a:r>
            <a:endParaRPr lang="ru-RU" sz="2400" dirty="0" smtClean="0"/>
          </a:p>
          <a:p>
            <a:r>
              <a:rPr lang="ru-RU" sz="2400" dirty="0" smtClean="0"/>
              <a:t>Ряд других стран 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последовали ее примеру</a:t>
            </a:r>
            <a:r>
              <a:rPr lang="ru-RU" sz="2400" dirty="0" smtClean="0"/>
              <a:t>, однако международное взаимодействие в этом направлении было </a:t>
            </a:r>
            <a:r>
              <a:rPr lang="ru-RU" sz="2400" b="1" u="sng" dirty="0" smtClean="0"/>
              <a:t>неэффективным</a:t>
            </a:r>
            <a:r>
              <a:rPr lang="ru-RU" sz="2400" dirty="0" smtClean="0"/>
              <a:t>. </a:t>
            </a:r>
          </a:p>
          <a:p>
            <a:pPr marL="0" indent="0">
              <a:buNone/>
            </a:pPr>
            <a:r>
              <a:rPr lang="ru-RU" sz="2400" b="1" dirty="0" smtClean="0"/>
              <a:t>16 </a:t>
            </a:r>
            <a:r>
              <a:rPr lang="ru-RU" sz="2400" b="1" dirty="0"/>
              <a:t>ноября 1989 </a:t>
            </a:r>
            <a:r>
              <a:rPr lang="ru-RU" sz="2400" b="1" dirty="0" smtClean="0"/>
              <a:t>г., Страсбург. </a:t>
            </a:r>
          </a:p>
          <a:p>
            <a:r>
              <a:rPr lang="ru-RU" sz="2400" dirty="0" smtClean="0"/>
              <a:t>Была принята </a:t>
            </a:r>
            <a:r>
              <a:rPr lang="ru-RU" sz="2400" b="1" u="sng" dirty="0" smtClean="0"/>
              <a:t>Конвенция Совета Европы </a:t>
            </a:r>
            <a:r>
              <a:rPr lang="ru-RU" sz="2400" dirty="0" smtClean="0"/>
              <a:t>против применения допинга в спорте, вступившая в силу 1 марта 1990 г. </a:t>
            </a:r>
          </a:p>
          <a:p>
            <a:r>
              <a:rPr lang="ru-RU" sz="2400" b="1" u="sng" dirty="0" smtClean="0"/>
              <a:t>Конвенция</a:t>
            </a:r>
            <a:r>
              <a:rPr lang="ru-RU" sz="2400" dirty="0" smtClean="0"/>
              <a:t> </a:t>
            </a:r>
            <a:r>
              <a:rPr lang="ru-RU" sz="2400" dirty="0"/>
              <a:t>является результатом политической воли государств, которые предпринимают шаги по защите спортивной этики и сохранению спорта в чистом виде. </a:t>
            </a:r>
            <a:endParaRPr lang="ru-RU" sz="2400" dirty="0" smtClean="0"/>
          </a:p>
          <a:p>
            <a:r>
              <a:rPr lang="ru-RU" sz="2400" dirty="0" smtClean="0"/>
              <a:t>Она </a:t>
            </a:r>
            <a:r>
              <a:rPr lang="ru-RU" sz="2400" dirty="0"/>
              <a:t>установила </a:t>
            </a:r>
            <a:r>
              <a:rPr lang="ru-RU" sz="2400" b="1" u="sng" dirty="0"/>
              <a:t>общие правила</a:t>
            </a:r>
            <a:r>
              <a:rPr lang="ru-RU" sz="2400" dirty="0"/>
              <a:t>, требующие от сторон принятия законодательных, экономических, технических и образовательных мер. </a:t>
            </a:r>
          </a:p>
        </p:txBody>
      </p:sp>
    </p:spTree>
    <p:extLst>
      <p:ext uri="{BB962C8B-B14F-4D97-AF65-F5344CB8AC3E}">
        <p14:creationId xmlns:p14="http://schemas.microsoft.com/office/powerpoint/2010/main" xmlns="" val="357101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800" y="190499"/>
            <a:ext cx="11658600" cy="58508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/>
              <a:t>1999 </a:t>
            </a:r>
            <a:r>
              <a:rPr lang="ru-RU" sz="2400" b="1" dirty="0" smtClean="0"/>
              <a:t>год, Лозанна </a:t>
            </a:r>
          </a:p>
          <a:p>
            <a:r>
              <a:rPr lang="ru-RU" sz="2400" dirty="0" smtClean="0"/>
              <a:t>МОК инициировал </a:t>
            </a:r>
            <a:r>
              <a:rPr lang="ru-RU" sz="2400" dirty="0"/>
              <a:t>проведение в </a:t>
            </a:r>
            <a:r>
              <a:rPr lang="ru-RU" sz="2400" b="1" u="sng" dirty="0" smtClean="0"/>
              <a:t>Первой </a:t>
            </a:r>
            <a:r>
              <a:rPr lang="ru-RU" sz="2400" b="1" u="sng" dirty="0"/>
              <a:t>Всемирной конференции по борьбе с допингом в спорте</a:t>
            </a:r>
            <a:r>
              <a:rPr lang="ru-RU" sz="2400" dirty="0"/>
              <a:t>, в которой приняли участие представители олимпийского движения, правительств, межправительственных и неправительственных организаций.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u="sng" dirty="0" smtClean="0"/>
              <a:t>Итогом</a:t>
            </a:r>
            <a:r>
              <a:rPr lang="ru-RU" sz="2400" dirty="0" smtClean="0"/>
              <a:t> </a:t>
            </a:r>
            <a:r>
              <a:rPr lang="ru-RU" sz="2400" dirty="0"/>
              <a:t>работы конференции стала </a:t>
            </a:r>
            <a:r>
              <a:rPr lang="ru-RU" sz="2400" b="1" u="sng" dirty="0"/>
              <a:t>Лозаннская декларация о допинге в спорте</a:t>
            </a:r>
            <a:r>
              <a:rPr lang="ru-RU" sz="2400" dirty="0"/>
              <a:t>, в которой нашли отражение наиболее принципиальные положения по шести разделам: </a:t>
            </a:r>
            <a:endParaRPr lang="ru-RU" sz="2400" dirty="0" smtClean="0"/>
          </a:p>
          <a:p>
            <a:r>
              <a:rPr lang="ru-RU" sz="2400" dirty="0" err="1" smtClean="0"/>
              <a:t>ˮОбразование</a:t>
            </a:r>
            <a:r>
              <a:rPr lang="ru-RU" sz="2400" dirty="0"/>
              <a:t>, профилактика и права спортсменов</a:t>
            </a:r>
            <a:r>
              <a:rPr lang="ru-RU" sz="2400" dirty="0" smtClean="0"/>
              <a:t>“ </a:t>
            </a:r>
          </a:p>
          <a:p>
            <a:r>
              <a:rPr lang="ru-RU" sz="2400" dirty="0" err="1" smtClean="0"/>
              <a:t>ˮАнтидопинговый</a:t>
            </a:r>
            <a:r>
              <a:rPr lang="ru-RU" sz="2400" dirty="0" smtClean="0"/>
              <a:t> </a:t>
            </a:r>
            <a:r>
              <a:rPr lang="ru-RU" sz="2400" dirty="0"/>
              <a:t>кодекс олимпийского движения</a:t>
            </a:r>
            <a:r>
              <a:rPr lang="ru-RU" sz="2400" dirty="0" smtClean="0"/>
              <a:t>“ </a:t>
            </a:r>
          </a:p>
          <a:p>
            <a:r>
              <a:rPr lang="ru-RU" sz="2400" dirty="0" err="1" smtClean="0"/>
              <a:t>ˮСанкции</a:t>
            </a:r>
            <a:r>
              <a:rPr lang="ru-RU" sz="2400" dirty="0" smtClean="0"/>
              <a:t>“ </a:t>
            </a:r>
          </a:p>
          <a:p>
            <a:r>
              <a:rPr lang="ru-RU" sz="2400" dirty="0" err="1" smtClean="0"/>
              <a:t>ˮМеждународное</a:t>
            </a:r>
            <a:r>
              <a:rPr lang="ru-RU" sz="2400" dirty="0" smtClean="0"/>
              <a:t> </a:t>
            </a:r>
            <a:r>
              <a:rPr lang="ru-RU" sz="2400" dirty="0"/>
              <a:t>независимое антидопинговое агентство</a:t>
            </a:r>
            <a:r>
              <a:rPr lang="ru-RU" sz="2400" dirty="0" smtClean="0"/>
              <a:t>“ </a:t>
            </a:r>
          </a:p>
          <a:p>
            <a:r>
              <a:rPr lang="ru-RU" sz="2400" dirty="0" err="1" smtClean="0"/>
              <a:t>ˮОтветственность</a:t>
            </a:r>
            <a:r>
              <a:rPr lang="ru-RU" sz="2400" dirty="0" smtClean="0"/>
              <a:t> </a:t>
            </a:r>
            <a:r>
              <a:rPr lang="ru-RU" sz="2400" dirty="0"/>
              <a:t>МОК, МФ и Спортивного арбитражного суда</a:t>
            </a:r>
            <a:r>
              <a:rPr lang="ru-RU" sz="2400" dirty="0" smtClean="0"/>
              <a:t>“ </a:t>
            </a:r>
          </a:p>
          <a:p>
            <a:r>
              <a:rPr lang="ru-RU" sz="2400" dirty="0" err="1" smtClean="0"/>
              <a:t>ˮСотрудничество</a:t>
            </a:r>
            <a:r>
              <a:rPr lang="ru-RU" sz="2400" dirty="0" smtClean="0"/>
              <a:t> </a:t>
            </a:r>
            <a:r>
              <a:rPr lang="ru-RU" sz="2400" dirty="0"/>
              <a:t>олимпийского движения с общественными организациями“</a:t>
            </a:r>
          </a:p>
        </p:txBody>
      </p:sp>
    </p:spTree>
    <p:extLst>
      <p:ext uri="{BB962C8B-B14F-4D97-AF65-F5344CB8AC3E}">
        <p14:creationId xmlns:p14="http://schemas.microsoft.com/office/powerpoint/2010/main" xmlns="" val="3384423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2901"/>
            <a:ext cx="10955866" cy="56984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/>
              <a:t>10 </a:t>
            </a:r>
            <a:r>
              <a:rPr lang="ru-RU" sz="2400" b="1" dirty="0" smtClean="0"/>
              <a:t>ноября, 1999 год 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соответствии с рекомендациями конференции, </a:t>
            </a:r>
            <a:r>
              <a:rPr lang="ru-RU" sz="2400" dirty="0" smtClean="0"/>
              <a:t>года </a:t>
            </a:r>
            <a:r>
              <a:rPr lang="ru-RU" sz="2400" dirty="0"/>
              <a:t>было создано </a:t>
            </a:r>
            <a:r>
              <a:rPr lang="ru-RU" sz="2400" b="1" i="1" u="sng" dirty="0"/>
              <a:t>Всемирное антидопинговое агентство </a:t>
            </a:r>
            <a:r>
              <a:rPr lang="ru-RU" sz="2400" dirty="0"/>
              <a:t>как независимая </a:t>
            </a:r>
            <a:r>
              <a:rPr lang="ru-RU" sz="2400" dirty="0" smtClean="0"/>
              <a:t>организация</a:t>
            </a:r>
            <a:r>
              <a:rPr lang="ru-RU" sz="2400" dirty="0"/>
              <a:t>, функционирующая на основе равноправного представительства олимпийского движения и правительств. </a:t>
            </a:r>
            <a:endParaRPr lang="ru-RU" sz="2400" dirty="0" smtClean="0"/>
          </a:p>
          <a:p>
            <a:r>
              <a:rPr lang="ru-RU" sz="2800" b="1" i="1" u="sng" dirty="0" smtClean="0"/>
              <a:t>ВАДА</a:t>
            </a:r>
            <a:r>
              <a:rPr lang="ru-RU" sz="2800" i="1" dirty="0" smtClean="0"/>
              <a:t> </a:t>
            </a:r>
            <a:r>
              <a:rPr lang="ru-RU" sz="2800" i="1" dirty="0"/>
              <a:t>является независимым органом, координирующим всемирную антидопинговую деятельность. </a:t>
            </a:r>
            <a:endParaRPr lang="ru-RU" sz="2800" i="1" dirty="0" smtClean="0"/>
          </a:p>
          <a:p>
            <a:pPr marL="0" indent="0">
              <a:buNone/>
            </a:pPr>
            <a:r>
              <a:rPr lang="ru-RU" sz="2400" b="1" u="sng" dirty="0" smtClean="0"/>
              <a:t>ВАДА: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разрабатывает стратегию антидопинговой </a:t>
            </a:r>
            <a:r>
              <a:rPr lang="ru-RU" sz="2400" dirty="0" smtClean="0"/>
              <a:t>деятельности </a:t>
            </a:r>
          </a:p>
          <a:p>
            <a:r>
              <a:rPr lang="ru-RU" sz="2400" dirty="0" smtClean="0"/>
              <a:t>Всемирную </a:t>
            </a:r>
            <a:r>
              <a:rPr lang="ru-RU" sz="2400" dirty="0"/>
              <a:t>антидопинговую </a:t>
            </a:r>
            <a:r>
              <a:rPr lang="ru-RU" sz="2400" dirty="0" smtClean="0"/>
              <a:t>программу </a:t>
            </a:r>
          </a:p>
          <a:p>
            <a:r>
              <a:rPr lang="ru-RU" sz="2400" dirty="0" smtClean="0"/>
              <a:t>сотрудничает </a:t>
            </a:r>
            <a:r>
              <a:rPr lang="ru-RU" sz="2400" dirty="0"/>
              <a:t>с правоохранительными </a:t>
            </a:r>
            <a:r>
              <a:rPr lang="ru-RU" sz="2400" dirty="0" smtClean="0"/>
              <a:t>органами </a:t>
            </a:r>
          </a:p>
          <a:p>
            <a:r>
              <a:rPr lang="ru-RU" sz="2400" dirty="0" smtClean="0"/>
              <a:t>способствует </a:t>
            </a:r>
            <a:r>
              <a:rPr lang="ru-RU" sz="2400" dirty="0"/>
              <a:t>обмену опытом между подписавшими </a:t>
            </a:r>
            <a:r>
              <a:rPr lang="ru-RU" sz="2400" dirty="0" smtClean="0"/>
              <a:t>сторонами</a:t>
            </a:r>
          </a:p>
          <a:p>
            <a:r>
              <a:rPr lang="ru-RU" sz="2400" dirty="0" smtClean="0"/>
              <a:t>оказывает </a:t>
            </a:r>
            <a:r>
              <a:rPr lang="ru-RU" sz="2400" dirty="0"/>
              <a:t>помощь в развитии национальных антидопинговых программ. </a:t>
            </a:r>
          </a:p>
        </p:txBody>
      </p:sp>
    </p:spTree>
    <p:extLst>
      <p:ext uri="{BB962C8B-B14F-4D97-AF65-F5344CB8AC3E}">
        <p14:creationId xmlns:p14="http://schemas.microsoft.com/office/powerpoint/2010/main" xmlns="" val="2243884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1003299"/>
            <a:ext cx="10731500" cy="5038063"/>
          </a:xfrm>
        </p:spPr>
        <p:txBody>
          <a:bodyPr>
            <a:normAutofit/>
          </a:bodyPr>
          <a:lstStyle/>
          <a:p>
            <a:r>
              <a:rPr lang="ru-RU" sz="2800" dirty="0"/>
              <a:t>Таким образом, МОК передал </a:t>
            </a:r>
            <a:r>
              <a:rPr lang="ru-RU" sz="2800" b="1" u="sng" dirty="0"/>
              <a:t>основные функции </a:t>
            </a:r>
            <a:r>
              <a:rPr lang="ru-RU" sz="2800" dirty="0"/>
              <a:t>по борьбе с допингом в спорте </a:t>
            </a:r>
            <a:r>
              <a:rPr lang="ru-RU" sz="2800" b="1" u="sng" dirty="0"/>
              <a:t>ВАДА</a:t>
            </a:r>
            <a:r>
              <a:rPr lang="ru-RU" sz="2800" dirty="0"/>
              <a:t>, сам же остается лидирующим органом в данной сфере лишь во время проведения ОИ. </a:t>
            </a:r>
            <a:endParaRPr lang="ru-RU" sz="2800" dirty="0" smtClean="0"/>
          </a:p>
          <a:p>
            <a:r>
              <a:rPr lang="ru-RU" sz="2800" b="1" u="sng" dirty="0" smtClean="0"/>
              <a:t>МФ</a:t>
            </a:r>
            <a:r>
              <a:rPr lang="ru-RU" sz="2800" dirty="0" smtClean="0"/>
              <a:t> </a:t>
            </a:r>
            <a:r>
              <a:rPr lang="ru-RU" sz="2800" dirty="0"/>
              <a:t>в сою очередь сохранили </a:t>
            </a:r>
            <a:r>
              <a:rPr lang="ru-RU" sz="2800" b="1" u="sng" dirty="0"/>
              <a:t>ведущую роль </a:t>
            </a:r>
            <a:r>
              <a:rPr lang="ru-RU" sz="2800" dirty="0"/>
              <a:t>в реализации антидопинговой политики </a:t>
            </a:r>
            <a:r>
              <a:rPr lang="ru-RU" sz="2800" b="1" u="sng" dirty="0"/>
              <a:t>в своем виде спорта</a:t>
            </a:r>
            <a:r>
              <a:rPr lang="ru-RU" sz="2800" dirty="0"/>
              <a:t>, однако они должны действовать в полном соответствии с разработанной ВАДА </a:t>
            </a:r>
            <a:r>
              <a:rPr lang="ru-RU" sz="2800" b="1" u="sng" dirty="0"/>
              <a:t>Всемирной антидопинговой программой (документами</a:t>
            </a:r>
            <a:r>
              <a:rPr lang="ru-RU" sz="2800" b="1" u="sng" dirty="0" smtClean="0"/>
              <a:t>)!!!</a:t>
            </a:r>
            <a:endParaRPr lang="ru-RU" sz="2800" b="1" u="sng" dirty="0"/>
          </a:p>
        </p:txBody>
      </p:sp>
    </p:spTree>
    <p:extLst>
      <p:ext uri="{BB962C8B-B14F-4D97-AF65-F5344CB8AC3E}">
        <p14:creationId xmlns:p14="http://schemas.microsoft.com/office/powerpoint/2010/main" xmlns="" val="346345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27099"/>
            <a:ext cx="9876366" cy="5114263"/>
          </a:xfrm>
        </p:spPr>
        <p:txBody>
          <a:bodyPr>
            <a:normAutofit/>
          </a:bodyPr>
          <a:lstStyle/>
          <a:p>
            <a:r>
              <a:rPr lang="ru-RU" sz="2800" dirty="0"/>
              <a:t>Роль </a:t>
            </a:r>
            <a:r>
              <a:rPr lang="ru-RU" sz="2800" b="1" u="sng" dirty="0"/>
              <a:t>правительств</a:t>
            </a:r>
            <a:r>
              <a:rPr lang="ru-RU" sz="2800" dirty="0"/>
              <a:t> состоит в том, что они обязуются </a:t>
            </a:r>
            <a:r>
              <a:rPr lang="ru-RU" sz="2800" b="1" u="sng" dirty="0"/>
              <a:t>принимать все необходимые законодательные и иные меры</a:t>
            </a:r>
            <a:r>
              <a:rPr lang="ru-RU" sz="2800" dirty="0"/>
              <a:t> для создания условий реализации национальной антидопинговой программы, </a:t>
            </a:r>
            <a:r>
              <a:rPr lang="ru-RU" sz="2800" b="1" u="sng" dirty="0"/>
              <a:t>выполнения обязательств </a:t>
            </a:r>
            <a:r>
              <a:rPr lang="ru-RU" sz="2800" dirty="0"/>
              <a:t>Международной конвенции о борьбе с допингом в спорте и Конвенции против допинга в спорте СЕ. </a:t>
            </a:r>
          </a:p>
        </p:txBody>
      </p:sp>
    </p:spTree>
    <p:extLst>
      <p:ext uri="{BB962C8B-B14F-4D97-AF65-F5344CB8AC3E}">
        <p14:creationId xmlns:p14="http://schemas.microsoft.com/office/powerpoint/2010/main" xmlns="" val="3803987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762000"/>
            <a:ext cx="11125200" cy="527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/>
              <a:t>НАДО </a:t>
            </a:r>
            <a:r>
              <a:rPr lang="ru-RU" sz="2800" dirty="0"/>
              <a:t>занимаются непосредственно </a:t>
            </a:r>
            <a:r>
              <a:rPr lang="ru-RU" sz="2800" b="1" u="sng" dirty="0"/>
              <a:t>реализацией антидопинговой программы: </a:t>
            </a:r>
            <a:endParaRPr lang="ru-RU" sz="2800" b="1" u="sng" dirty="0" smtClean="0"/>
          </a:p>
          <a:p>
            <a:r>
              <a:rPr lang="ru-RU" sz="2800" dirty="0" smtClean="0"/>
              <a:t>разрабатывают </a:t>
            </a:r>
            <a:r>
              <a:rPr lang="ru-RU" sz="2800" dirty="0"/>
              <a:t>национальные антидопинговые правила, </a:t>
            </a:r>
            <a:endParaRPr lang="ru-RU" sz="2800" dirty="0" smtClean="0"/>
          </a:p>
          <a:p>
            <a:r>
              <a:rPr lang="ru-RU" sz="2800" dirty="0" smtClean="0"/>
              <a:t>проводят допинг-контроль </a:t>
            </a:r>
          </a:p>
          <a:p>
            <a:r>
              <a:rPr lang="ru-RU" sz="2800" dirty="0" smtClean="0"/>
              <a:t>разрабатывают </a:t>
            </a:r>
            <a:r>
              <a:rPr lang="ru-RU" sz="2800" dirty="0"/>
              <a:t>и реализуют </a:t>
            </a:r>
            <a:r>
              <a:rPr lang="ru-RU" sz="2800" dirty="0" smtClean="0"/>
              <a:t>информационно-образовательные программы </a:t>
            </a:r>
          </a:p>
          <a:p>
            <a:r>
              <a:rPr lang="ru-RU" sz="2800" dirty="0"/>
              <a:t>в</a:t>
            </a:r>
            <a:r>
              <a:rPr lang="ru-RU" sz="2800" dirty="0" smtClean="0"/>
              <a:t> </a:t>
            </a:r>
            <a:r>
              <a:rPr lang="ru-RU" sz="2800" dirty="0"/>
              <a:t>некоторых странах инициируют уголовные дела, взаимодействуют с МВД, таможенными органами.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404762021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FB88B5-32F0-4C63-940B-96D40B811768}"/>
</file>

<file path=customXml/itemProps2.xml><?xml version="1.0" encoding="utf-8"?>
<ds:datastoreItem xmlns:ds="http://schemas.openxmlformats.org/officeDocument/2006/customXml" ds:itemID="{1B8F2AE5-BD33-4255-8A71-E03C56241A1D}"/>
</file>

<file path=customXml/itemProps3.xml><?xml version="1.0" encoding="utf-8"?>
<ds:datastoreItem xmlns:ds="http://schemas.openxmlformats.org/officeDocument/2006/customXml" ds:itemID="{656C3E9A-D5B8-4B8A-9C74-FC51E5C68A9D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634</TotalTime>
  <Words>1957</Words>
  <Application>Microsoft Office PowerPoint</Application>
  <PresentationFormat>Произвольный</PresentationFormat>
  <Paragraphs>154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Грань</vt:lpstr>
      <vt:lpstr>Тема 1. Структура антидопинговой системы </vt:lpstr>
      <vt:lpstr>1. Организации антидопинговой системы: история становления и развития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2. Всемирное антидопинговое агентство (ВАДА)</vt:lpstr>
      <vt:lpstr>Всемирное антидопинговое агентство </vt:lpstr>
      <vt:lpstr>История логотипа ВАДА </vt:lpstr>
      <vt:lpstr>Слайд 16</vt:lpstr>
      <vt:lpstr>Слайд 17</vt:lpstr>
      <vt:lpstr>Слайд 18</vt:lpstr>
      <vt:lpstr>3. Комитеты и комиссии ВАДА </vt:lpstr>
      <vt:lpstr>Комитеты и комиссии ВАДА</vt:lpstr>
      <vt:lpstr>Слайд 21</vt:lpstr>
      <vt:lpstr>Слайд 22</vt:lpstr>
      <vt:lpstr>4. Национальное антидопинговое агентство (НАДА) </vt:lpstr>
      <vt:lpstr>Национальное антидопинговое агентство Беларуси </vt:lpstr>
      <vt:lpstr>Задачи НАДА</vt:lpstr>
      <vt:lpstr>Слайд 26</vt:lpstr>
      <vt:lpstr>Слайд 27</vt:lpstr>
      <vt:lpstr>Отдел профилактики, образования и международного сотрудничества </vt:lpstr>
      <vt:lpstr>Отдел тестирования и оперативного анализа </vt:lpstr>
      <vt:lpstr>Слайд 30</vt:lpstr>
      <vt:lpstr>Отдел расследования и управления результатом </vt:lpstr>
      <vt:lpstr>Слайд 32</vt:lpstr>
      <vt:lpstr>Слайд 33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БОРЬБЫ С ДОПИНГОМ В СПОРТЕ</dc:title>
  <dc:creator>Андрей</dc:creator>
  <cp:lastModifiedBy>user</cp:lastModifiedBy>
  <cp:revision>37</cp:revision>
  <dcterms:created xsi:type="dcterms:W3CDTF">2019-09-04T12:44:25Z</dcterms:created>
  <dcterms:modified xsi:type="dcterms:W3CDTF">2025-01-16T09:51:57Z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